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60" r:id="rId4"/>
    <p:sldId id="257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95" d="100"/>
          <a:sy n="195" d="100"/>
        </p:scale>
        <p:origin x="-14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8D16E-9EF4-8F42-B574-BC9DF35760B3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6C406-FCC0-1F4C-8AD4-6C2D5249F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2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BA99-13DE-3047-B208-DA0A88B55F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57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So,</a:t>
            </a:r>
            <a:r>
              <a:rPr lang="en-US" baseline="0" dirty="0" smtClean="0"/>
              <a:t> I want to start talking a little bit of my background. So, I did my bachelor degree here, in Valencia and as an undergraduate student I had the opportunity to work first at the </a:t>
            </a:r>
            <a:r>
              <a:rPr lang="en-US" baseline="0" dirty="0" err="1" smtClean="0"/>
              <a:t>karolinska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Institutet</a:t>
            </a:r>
            <a:r>
              <a:rPr lang="en-US" baseline="0" dirty="0" smtClean="0"/>
              <a:t> in Sweden where I </a:t>
            </a:r>
            <a:r>
              <a:rPr lang="en-US" baseline="0" dirty="0" err="1" smtClean="0"/>
              <a:t>analysed</a:t>
            </a:r>
            <a:r>
              <a:rPr lang="en-US" baseline="0" dirty="0" smtClean="0"/>
              <a:t> the effect of 2 extracellular matrix proteins in </a:t>
            </a:r>
            <a:r>
              <a:rPr lang="en-US" baseline="0" dirty="0" err="1" smtClean="0"/>
              <a:t>neuroplastoma</a:t>
            </a:r>
            <a:r>
              <a:rPr lang="en-US" baseline="0" dirty="0" smtClean="0"/>
              <a:t> development. Then, I did a project at VU in Tennessee where I </a:t>
            </a:r>
            <a:r>
              <a:rPr lang="en-US" baseline="0" dirty="0" err="1" smtClean="0"/>
              <a:t>analysed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strutural</a:t>
            </a:r>
            <a:r>
              <a:rPr lang="en-US" baseline="0" dirty="0" smtClean="0"/>
              <a:t> mechanisms of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 processing by this enzyme: the </a:t>
            </a:r>
            <a:r>
              <a:rPr lang="en-US" baseline="0" dirty="0" err="1" smtClean="0"/>
              <a:t>Rnase</a:t>
            </a:r>
            <a:r>
              <a:rPr lang="en-US" baseline="0" dirty="0" smtClean="0"/>
              <a:t> P. Then, I moved to Poland to </a:t>
            </a:r>
            <a:r>
              <a:rPr lang="en-US" baseline="0" dirty="0" err="1" smtClean="0"/>
              <a:t>specialised</a:t>
            </a:r>
            <a:r>
              <a:rPr lang="en-US" baseline="0" dirty="0" smtClean="0"/>
              <a:t> in Plant Biotechnology and the last step was my bachelor thesis in Argentina where I </a:t>
            </a:r>
            <a:r>
              <a:rPr lang="en-US" baseline="0" dirty="0" err="1" smtClean="0"/>
              <a:t>devleoped</a:t>
            </a:r>
            <a:r>
              <a:rPr lang="en-US" baseline="0" dirty="0" smtClean="0"/>
              <a:t> a method to identify and </a:t>
            </a:r>
            <a:r>
              <a:rPr lang="en-US" baseline="0" dirty="0" err="1" smtClean="0"/>
              <a:t>characterise</a:t>
            </a:r>
            <a:r>
              <a:rPr lang="en-US" baseline="0" dirty="0" smtClean="0"/>
              <a:t> the main pathogens that are present in the airways of CF patients. After that, I came here to start my first experience in bioinformatics. So, what have I been doing during these months?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BA99-13DE-3047-B208-DA0A88B55F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8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So,</a:t>
            </a:r>
            <a:r>
              <a:rPr lang="en-US" baseline="0" dirty="0" smtClean="0"/>
              <a:t> I want to start talking a little bit of my background. So, I did my bachelor degree here, in Valencia and as an undergraduate student I had the opportunity to work first at the </a:t>
            </a:r>
            <a:r>
              <a:rPr lang="en-US" baseline="0" dirty="0" err="1" smtClean="0"/>
              <a:t>karolinska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Institutet</a:t>
            </a:r>
            <a:r>
              <a:rPr lang="en-US" baseline="0" dirty="0" smtClean="0"/>
              <a:t> in Sweden where I </a:t>
            </a:r>
            <a:r>
              <a:rPr lang="en-US" baseline="0" dirty="0" err="1" smtClean="0"/>
              <a:t>analysed</a:t>
            </a:r>
            <a:r>
              <a:rPr lang="en-US" baseline="0" dirty="0" smtClean="0"/>
              <a:t> the effect of 2 extracellular matrix proteins in </a:t>
            </a:r>
            <a:r>
              <a:rPr lang="en-US" baseline="0" dirty="0" err="1" smtClean="0"/>
              <a:t>neuroplastoma</a:t>
            </a:r>
            <a:r>
              <a:rPr lang="en-US" baseline="0" dirty="0" smtClean="0"/>
              <a:t> development. Then, I did a project at VU in Tennessee where I </a:t>
            </a:r>
            <a:r>
              <a:rPr lang="en-US" baseline="0" dirty="0" err="1" smtClean="0"/>
              <a:t>analysed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strutural</a:t>
            </a:r>
            <a:r>
              <a:rPr lang="en-US" baseline="0" dirty="0" smtClean="0"/>
              <a:t> mechanisms of </a:t>
            </a:r>
            <a:r>
              <a:rPr lang="en-US" baseline="0" dirty="0" err="1" smtClean="0"/>
              <a:t>tRNA</a:t>
            </a:r>
            <a:r>
              <a:rPr lang="en-US" baseline="0" dirty="0" smtClean="0"/>
              <a:t> processing by this enzyme: the </a:t>
            </a:r>
            <a:r>
              <a:rPr lang="en-US" baseline="0" dirty="0" err="1" smtClean="0"/>
              <a:t>Rnase</a:t>
            </a:r>
            <a:r>
              <a:rPr lang="en-US" baseline="0" dirty="0" smtClean="0"/>
              <a:t> P. Then, I moved to Poland to </a:t>
            </a:r>
            <a:r>
              <a:rPr lang="en-US" baseline="0" dirty="0" err="1" smtClean="0"/>
              <a:t>specialised</a:t>
            </a:r>
            <a:r>
              <a:rPr lang="en-US" baseline="0" dirty="0" smtClean="0"/>
              <a:t> in Plant Biotechnology and the last step was my bachelor thesis in Argentina where I </a:t>
            </a:r>
            <a:r>
              <a:rPr lang="en-US" baseline="0" dirty="0" err="1" smtClean="0"/>
              <a:t>devleoped</a:t>
            </a:r>
            <a:r>
              <a:rPr lang="en-US" baseline="0" dirty="0" smtClean="0"/>
              <a:t> a method to identify and </a:t>
            </a:r>
            <a:r>
              <a:rPr lang="en-US" baseline="0" dirty="0" err="1" smtClean="0"/>
              <a:t>characterise</a:t>
            </a:r>
            <a:r>
              <a:rPr lang="en-US" baseline="0" dirty="0" smtClean="0"/>
              <a:t> the main pathogens that are present in the airways of CF patients. After that, I came here to start my first experience in bioinformatics. So, what have I been doing during these months?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EBA99-13DE-3047-B208-DA0A88B55F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86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3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59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78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8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43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49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38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2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43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0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5E482-51FC-F44C-9A69-72A0EF45ABEB}" type="datetimeFigureOut">
              <a:rPr lang="en-US" smtClean="0"/>
              <a:t>19/10/15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6CA77-758A-6B40-B368-9BC3F48D4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9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16.png"/><Relationship Id="rId9" Type="http://schemas.openxmlformats.org/officeDocument/2006/relationships/image" Target="../media/image10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30" y="439616"/>
            <a:ext cx="4090436" cy="2725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0" y="3539718"/>
            <a:ext cx="4205654" cy="280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7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Screen Shot 2015-01-23 at 17.15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4" y="1313455"/>
            <a:ext cx="6465782" cy="51528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996" y="417788"/>
            <a:ext cx="3348162" cy="2511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9509" y="3705574"/>
            <a:ext cx="3457389" cy="25930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470" y="2475961"/>
            <a:ext cx="3376903" cy="224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92" y="4623267"/>
            <a:ext cx="3484781" cy="23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Isosceles Triangle 9"/>
          <p:cNvSpPr/>
          <p:nvPr/>
        </p:nvSpPr>
        <p:spPr>
          <a:xfrm rot="10800000">
            <a:off x="4438015" y="4141118"/>
            <a:ext cx="205507" cy="158570"/>
          </a:xfrm>
          <a:prstGeom prst="triangle">
            <a:avLst>
              <a:gd name="adj" fmla="val 60925"/>
            </a:avLst>
          </a:prstGeom>
          <a:solidFill>
            <a:srgbClr val="C0504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18169" y="3949097"/>
            <a:ext cx="264585" cy="25136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70" y="147214"/>
            <a:ext cx="3498724" cy="2332482"/>
          </a:xfrm>
          <a:prstGeom prst="rect">
            <a:avLst/>
          </a:prstGeom>
        </p:spPr>
      </p:pic>
      <p:cxnSp>
        <p:nvCxnSpPr>
          <p:cNvPr id="18" name="Curved Connector 17"/>
          <p:cNvCxnSpPr/>
          <p:nvPr/>
        </p:nvCxnSpPr>
        <p:spPr>
          <a:xfrm flipV="1">
            <a:off x="4517842" y="4081395"/>
            <a:ext cx="608553" cy="218293"/>
          </a:xfrm>
          <a:prstGeom prst="curvedConnector3">
            <a:avLst>
              <a:gd name="adj1" fmla="val 5217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63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85106" y="149894"/>
            <a:ext cx="7556313" cy="1116106"/>
          </a:xfrm>
        </p:spPr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5-Point Star 4"/>
          <p:cNvSpPr/>
          <p:nvPr/>
        </p:nvSpPr>
        <p:spPr>
          <a:xfrm>
            <a:off x="2751833" y="5529671"/>
            <a:ext cx="160421" cy="147053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6320065" y="687313"/>
            <a:ext cx="160421" cy="147053"/>
          </a:xfrm>
          <a:prstGeom prst="star5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5-Point Star 5"/>
          <p:cNvSpPr/>
          <p:nvPr/>
        </p:nvSpPr>
        <p:spPr>
          <a:xfrm>
            <a:off x="1766262" y="2886632"/>
            <a:ext cx="160421" cy="147053"/>
          </a:xfrm>
          <a:prstGeom prst="star5">
            <a:avLst/>
          </a:prstGeom>
          <a:solidFill>
            <a:srgbClr val="1A1D80"/>
          </a:solidFill>
          <a:ln>
            <a:solidFill>
              <a:srgbClr val="1A1D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5450463" y="2089089"/>
            <a:ext cx="160421" cy="147053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5-Point Star 10"/>
          <p:cNvSpPr/>
          <p:nvPr/>
        </p:nvSpPr>
        <p:spPr>
          <a:xfrm>
            <a:off x="5427207" y="1633539"/>
            <a:ext cx="160421" cy="147053"/>
          </a:xfrm>
          <a:prstGeom prst="star5">
            <a:avLst/>
          </a:prstGeom>
          <a:solidFill>
            <a:schemeClr val="accent5"/>
          </a:solidFill>
          <a:ln>
            <a:solidFill>
              <a:srgbClr val="F7901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Screen Shot 2015-02-04 at 10.0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5315" y="230291"/>
            <a:ext cx="3352290" cy="2509288"/>
          </a:xfrm>
          <a:prstGeom prst="rect">
            <a:avLst/>
          </a:prstGeom>
          <a:ln w="38100" cmpd="sng">
            <a:solidFill>
              <a:srgbClr val="1A1D80"/>
            </a:solidFill>
          </a:ln>
        </p:spPr>
      </p:pic>
      <p:pic>
        <p:nvPicPr>
          <p:cNvPr id="14" name="Picture 13" descr="Screen Shot 2015-02-04 at 10.02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16" y="88658"/>
            <a:ext cx="3334810" cy="2527920"/>
          </a:xfrm>
          <a:prstGeom prst="rect">
            <a:avLst/>
          </a:prstGeom>
          <a:ln w="38100" cmpd="sng">
            <a:solidFill>
              <a:schemeClr val="accent5"/>
            </a:solidFill>
          </a:ln>
        </p:spPr>
      </p:pic>
      <p:sp>
        <p:nvSpPr>
          <p:cNvPr id="26" name="5-Point Star 25"/>
          <p:cNvSpPr/>
          <p:nvPr/>
        </p:nvSpPr>
        <p:spPr>
          <a:xfrm>
            <a:off x="4825143" y="2739579"/>
            <a:ext cx="160421" cy="147053"/>
          </a:xfrm>
          <a:prstGeom prst="star5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Screen Shot 2015-02-04 at 14.22.1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3" r="12310"/>
          <a:stretch/>
        </p:blipFill>
        <p:spPr>
          <a:xfrm>
            <a:off x="8747616" y="2886633"/>
            <a:ext cx="3294127" cy="2393894"/>
          </a:xfrm>
          <a:prstGeom prst="rect">
            <a:avLst/>
          </a:prstGeom>
          <a:ln w="38100" cmpd="sng">
            <a:solidFill>
              <a:schemeClr val="accent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8282101" y="4262683"/>
            <a:ext cx="3147516" cy="2533976"/>
            <a:chOff x="3126358" y="2476838"/>
            <a:chExt cx="3539423" cy="2647214"/>
          </a:xfrm>
        </p:grpSpPr>
        <p:pic>
          <p:nvPicPr>
            <p:cNvPr id="18" name="Picture 17" descr="Screen Shot 2015-02-04 at 10.14.59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358" y="2476838"/>
              <a:ext cx="3539423" cy="2647214"/>
            </a:xfrm>
            <a:prstGeom prst="rect">
              <a:avLst/>
            </a:prstGeom>
            <a:ln w="38100" cmpd="sng">
              <a:solidFill>
                <a:srgbClr val="FF0000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4652" y="4517620"/>
              <a:ext cx="423937" cy="49319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-2201350" y="2886633"/>
            <a:ext cx="2236142" cy="2236142"/>
            <a:chOff x="2912254" y="1118071"/>
            <a:chExt cx="2236142" cy="223614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12254" y="1118071"/>
              <a:ext cx="2236142" cy="223614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 rot="1220612">
              <a:off x="3117913" y="1970384"/>
              <a:ext cx="18676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Bioinformatics</a:t>
              </a:r>
            </a:p>
          </p:txBody>
        </p:sp>
      </p:grpSp>
      <p:pic>
        <p:nvPicPr>
          <p:cNvPr id="15" name="Picture 14" descr="Screen Shot 2015-10-19 at 18.08.5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5" y="24110"/>
            <a:ext cx="9144000" cy="6799584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3743922" y="2010930"/>
            <a:ext cx="2884010" cy="3916022"/>
          </a:xfrm>
          <a:custGeom>
            <a:avLst/>
            <a:gdLst>
              <a:gd name="connsiteX0" fmla="*/ 0 w 2884010"/>
              <a:gd name="connsiteY0" fmla="*/ 3916022 h 3916022"/>
              <a:gd name="connsiteX1" fmla="*/ 1289867 w 2884010"/>
              <a:gd name="connsiteY1" fmla="*/ 1045155 h 3916022"/>
              <a:gd name="connsiteX2" fmla="*/ 2884010 w 2884010"/>
              <a:gd name="connsiteY2" fmla="*/ 0 h 391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4010" h="3916022">
                <a:moveTo>
                  <a:pt x="0" y="3916022"/>
                </a:moveTo>
                <a:cubicBezTo>
                  <a:pt x="404599" y="2806923"/>
                  <a:pt x="809199" y="1697825"/>
                  <a:pt x="1289867" y="1045155"/>
                </a:cubicBezTo>
                <a:cubicBezTo>
                  <a:pt x="1770535" y="392485"/>
                  <a:pt x="2327272" y="196242"/>
                  <a:pt x="2884010" y="0"/>
                </a:cubicBezTo>
              </a:path>
            </a:pathLst>
          </a:custGeom>
          <a:ln>
            <a:solidFill>
              <a:schemeClr val="accent2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 rot="21352419">
            <a:off x="2875594" y="2010775"/>
            <a:ext cx="3763766" cy="502603"/>
          </a:xfrm>
          <a:custGeom>
            <a:avLst/>
            <a:gdLst>
              <a:gd name="connsiteX0" fmla="*/ 0 w 2884010"/>
              <a:gd name="connsiteY0" fmla="*/ 3916022 h 3916022"/>
              <a:gd name="connsiteX1" fmla="*/ 1289867 w 2884010"/>
              <a:gd name="connsiteY1" fmla="*/ 1045155 h 3916022"/>
              <a:gd name="connsiteX2" fmla="*/ 2884010 w 2884010"/>
              <a:gd name="connsiteY2" fmla="*/ 0 h 391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4010" h="3916022">
                <a:moveTo>
                  <a:pt x="0" y="3916022"/>
                </a:moveTo>
                <a:cubicBezTo>
                  <a:pt x="404599" y="2806923"/>
                  <a:pt x="809199" y="1697825"/>
                  <a:pt x="1289867" y="1045155"/>
                </a:cubicBezTo>
                <a:cubicBezTo>
                  <a:pt x="1770535" y="392485"/>
                  <a:pt x="2327272" y="196242"/>
                  <a:pt x="2884010" y="0"/>
                </a:cubicBezTo>
              </a:path>
            </a:pathLst>
          </a:custGeom>
          <a:ln>
            <a:solidFill>
              <a:schemeClr val="accent2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2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  <p:bldP spid="10" grpId="0" animBg="1"/>
      <p:bldP spid="11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23 at 17.15.1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8" r="8889" b="3514"/>
          <a:stretch/>
        </p:blipFill>
        <p:spPr>
          <a:xfrm>
            <a:off x="0" y="1068775"/>
            <a:ext cx="9003876" cy="5579277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2751833" y="5529671"/>
            <a:ext cx="160421" cy="147053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4825143" y="1977219"/>
            <a:ext cx="160421" cy="147053"/>
          </a:xfrm>
          <a:prstGeom prst="star5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5-Point Star 5"/>
          <p:cNvSpPr/>
          <p:nvPr/>
        </p:nvSpPr>
        <p:spPr>
          <a:xfrm>
            <a:off x="1766262" y="2886632"/>
            <a:ext cx="160421" cy="147053"/>
          </a:xfrm>
          <a:prstGeom prst="star5">
            <a:avLst/>
          </a:prstGeom>
          <a:solidFill>
            <a:srgbClr val="1A1D80"/>
          </a:solidFill>
          <a:ln>
            <a:solidFill>
              <a:srgbClr val="1A1D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0" name="5-Point Star 9"/>
          <p:cNvSpPr/>
          <p:nvPr/>
        </p:nvSpPr>
        <p:spPr>
          <a:xfrm>
            <a:off x="5450463" y="2089089"/>
            <a:ext cx="160421" cy="147053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5-Point Star 10"/>
          <p:cNvSpPr/>
          <p:nvPr/>
        </p:nvSpPr>
        <p:spPr>
          <a:xfrm>
            <a:off x="5427207" y="1633539"/>
            <a:ext cx="160421" cy="147053"/>
          </a:xfrm>
          <a:prstGeom prst="star5">
            <a:avLst/>
          </a:prstGeom>
          <a:solidFill>
            <a:schemeClr val="accent5"/>
          </a:solidFill>
          <a:ln>
            <a:solidFill>
              <a:srgbClr val="F7901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Screen Shot 2015-02-04 at 10.06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6" y="58569"/>
            <a:ext cx="3262672" cy="2442206"/>
          </a:xfrm>
          <a:prstGeom prst="rect">
            <a:avLst/>
          </a:prstGeom>
          <a:ln w="38100" cmpd="sng">
            <a:solidFill>
              <a:srgbClr val="1A1D80"/>
            </a:solidFill>
          </a:ln>
        </p:spPr>
      </p:pic>
      <p:pic>
        <p:nvPicPr>
          <p:cNvPr id="14" name="Picture 13" descr="Screen Shot 2015-02-04 at 10.02.4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36" y="117184"/>
            <a:ext cx="2998295" cy="2272828"/>
          </a:xfrm>
          <a:prstGeom prst="rect">
            <a:avLst/>
          </a:prstGeom>
          <a:ln w="38100" cmpd="sng">
            <a:solidFill>
              <a:schemeClr val="accent5"/>
            </a:solidFill>
          </a:ln>
        </p:spPr>
      </p:pic>
      <p:pic>
        <p:nvPicPr>
          <p:cNvPr id="18" name="Picture 17" descr="Screen Shot 2015-02-04 at 10.14.5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21" y="4200104"/>
            <a:ext cx="3272997" cy="2447948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sp>
        <p:nvSpPr>
          <p:cNvPr id="26" name="5-Point Star 25"/>
          <p:cNvSpPr/>
          <p:nvPr/>
        </p:nvSpPr>
        <p:spPr>
          <a:xfrm>
            <a:off x="4825143" y="2739579"/>
            <a:ext cx="160421" cy="147053"/>
          </a:xfrm>
          <a:prstGeom prst="star5">
            <a:avLst/>
          </a:prstGeom>
          <a:solidFill>
            <a:srgbClr val="0D0D0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610884" y="2236142"/>
            <a:ext cx="3348162" cy="2511121"/>
            <a:chOff x="5330082" y="2089089"/>
            <a:chExt cx="3348162" cy="251112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0082" y="2089089"/>
              <a:ext cx="3348162" cy="2511121"/>
            </a:xfrm>
            <a:prstGeom prst="rect">
              <a:avLst/>
            </a:prstGeom>
            <a:ln w="38100" cmpd="sng">
              <a:solidFill>
                <a:srgbClr val="000000"/>
              </a:solidFill>
            </a:ln>
            <a:effectLst>
              <a:softEdge rad="112500"/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6691107" y="3874318"/>
              <a:ext cx="1843442" cy="651571"/>
            </a:xfrm>
            <a:prstGeom prst="rect">
              <a:avLst/>
            </a:prstGeom>
          </p:spPr>
        </p:pic>
      </p:grpSp>
      <p:pic>
        <p:nvPicPr>
          <p:cNvPr id="2" name="Picture 1" descr="Screen Shot 2015-02-04 at 14.22.12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3" r="12310"/>
          <a:stretch/>
        </p:blipFill>
        <p:spPr>
          <a:xfrm>
            <a:off x="5983592" y="2478054"/>
            <a:ext cx="3020284" cy="2194888"/>
          </a:xfrm>
          <a:prstGeom prst="rect">
            <a:avLst/>
          </a:prstGeom>
          <a:ln w="38100" cmpd="sng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3952" y="6014884"/>
            <a:ext cx="423937" cy="4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  <p:bldP spid="10" grpId="0" animBg="1"/>
      <p:bldP spid="11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19 at 18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16"/>
            <a:ext cx="9144000" cy="679958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626688" y="2056521"/>
            <a:ext cx="2884010" cy="3916022"/>
          </a:xfrm>
          <a:custGeom>
            <a:avLst/>
            <a:gdLst>
              <a:gd name="connsiteX0" fmla="*/ 0 w 2884010"/>
              <a:gd name="connsiteY0" fmla="*/ 3916022 h 3916022"/>
              <a:gd name="connsiteX1" fmla="*/ 1289867 w 2884010"/>
              <a:gd name="connsiteY1" fmla="*/ 1045155 h 3916022"/>
              <a:gd name="connsiteX2" fmla="*/ 2884010 w 2884010"/>
              <a:gd name="connsiteY2" fmla="*/ 0 h 391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4010" h="3916022">
                <a:moveTo>
                  <a:pt x="0" y="3916022"/>
                </a:moveTo>
                <a:cubicBezTo>
                  <a:pt x="404599" y="2806923"/>
                  <a:pt x="809199" y="1697825"/>
                  <a:pt x="1289867" y="1045155"/>
                </a:cubicBezTo>
                <a:cubicBezTo>
                  <a:pt x="1770535" y="392485"/>
                  <a:pt x="2327272" y="196242"/>
                  <a:pt x="2884010" y="0"/>
                </a:cubicBezTo>
              </a:path>
            </a:pathLst>
          </a:custGeom>
          <a:ln>
            <a:solidFill>
              <a:schemeClr val="accent2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486769" y="554749"/>
            <a:ext cx="846667" cy="1457713"/>
          </a:xfrm>
          <a:custGeom>
            <a:avLst/>
            <a:gdLst>
              <a:gd name="connsiteX0" fmla="*/ 0 w 846667"/>
              <a:gd name="connsiteY0" fmla="*/ 1457713 h 1457713"/>
              <a:gd name="connsiteX1" fmla="*/ 494975 w 846667"/>
              <a:gd name="connsiteY1" fmla="*/ 116072 h 1457713"/>
              <a:gd name="connsiteX2" fmla="*/ 846667 w 846667"/>
              <a:gd name="connsiteY2" fmla="*/ 70482 h 1457713"/>
              <a:gd name="connsiteX3" fmla="*/ 846667 w 846667"/>
              <a:gd name="connsiteY3" fmla="*/ 70482 h 14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1457713">
                <a:moveTo>
                  <a:pt x="0" y="1457713"/>
                </a:moveTo>
                <a:cubicBezTo>
                  <a:pt x="176932" y="902495"/>
                  <a:pt x="353864" y="347277"/>
                  <a:pt x="494975" y="116072"/>
                </a:cubicBezTo>
                <a:cubicBezTo>
                  <a:pt x="636086" y="-115133"/>
                  <a:pt x="846667" y="70482"/>
                  <a:pt x="846667" y="70482"/>
                </a:cubicBezTo>
                <a:lnTo>
                  <a:pt x="846667" y="70482"/>
                </a:lnTo>
              </a:path>
            </a:pathLst>
          </a:custGeom>
          <a:ln>
            <a:solidFill>
              <a:schemeClr val="accent6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6512821" y="1322103"/>
            <a:ext cx="885743" cy="709897"/>
          </a:xfrm>
          <a:custGeom>
            <a:avLst/>
            <a:gdLst>
              <a:gd name="connsiteX0" fmla="*/ 0 w 885743"/>
              <a:gd name="connsiteY0" fmla="*/ 709897 h 709897"/>
              <a:gd name="connsiteX1" fmla="*/ 358205 w 885743"/>
              <a:gd name="connsiteY1" fmla="*/ 208410 h 709897"/>
              <a:gd name="connsiteX2" fmla="*/ 885743 w 885743"/>
              <a:gd name="connsiteY2" fmla="*/ 0 h 70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743" h="709897">
                <a:moveTo>
                  <a:pt x="0" y="709897"/>
                </a:moveTo>
                <a:cubicBezTo>
                  <a:pt x="105290" y="518311"/>
                  <a:pt x="210581" y="326726"/>
                  <a:pt x="358205" y="208410"/>
                </a:cubicBezTo>
                <a:cubicBezTo>
                  <a:pt x="505829" y="90094"/>
                  <a:pt x="885743" y="0"/>
                  <a:pt x="885743" y="0"/>
                </a:cubicBezTo>
              </a:path>
            </a:pathLst>
          </a:custGeom>
          <a:ln>
            <a:solidFill>
              <a:srgbClr val="008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670256" y="1676514"/>
            <a:ext cx="3836052" cy="563896"/>
          </a:xfrm>
          <a:custGeom>
            <a:avLst/>
            <a:gdLst>
              <a:gd name="connsiteX0" fmla="*/ 3836052 w 3836052"/>
              <a:gd name="connsiteY0" fmla="*/ 361999 h 563896"/>
              <a:gd name="connsiteX1" fmla="*/ 1953847 w 3836052"/>
              <a:gd name="connsiteY1" fmla="*/ 3794 h 563896"/>
              <a:gd name="connsiteX2" fmla="*/ 0 w 3836052"/>
              <a:gd name="connsiteY2" fmla="*/ 563896 h 56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052" h="563896">
                <a:moveTo>
                  <a:pt x="3836052" y="361999"/>
                </a:moveTo>
                <a:cubicBezTo>
                  <a:pt x="3214620" y="166072"/>
                  <a:pt x="2593189" y="-29855"/>
                  <a:pt x="1953847" y="3794"/>
                </a:cubicBezTo>
                <a:cubicBezTo>
                  <a:pt x="1314505" y="37443"/>
                  <a:pt x="0" y="563896"/>
                  <a:pt x="0" y="563896"/>
                </a:cubicBezTo>
              </a:path>
            </a:pathLst>
          </a:custGeom>
          <a:ln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5-02-04 at 10.06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" y="2429282"/>
            <a:ext cx="3262672" cy="2442206"/>
          </a:xfrm>
          <a:prstGeom prst="rect">
            <a:avLst/>
          </a:prstGeom>
          <a:ln w="38100" cmpd="sng">
            <a:solidFill>
              <a:schemeClr val="accent1"/>
            </a:solidFill>
          </a:ln>
        </p:spPr>
      </p:pic>
      <p:pic>
        <p:nvPicPr>
          <p:cNvPr id="11" name="Picture 10" descr="Screen Shot 2015-02-04 at 10.02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288" y="2160929"/>
            <a:ext cx="2998295" cy="2272828"/>
          </a:xfrm>
          <a:prstGeom prst="rect">
            <a:avLst/>
          </a:prstGeom>
          <a:ln w="38100" cmpd="sng">
            <a:solidFill>
              <a:schemeClr val="accent6"/>
            </a:solidFill>
          </a:ln>
        </p:spPr>
      </p:pic>
      <p:pic>
        <p:nvPicPr>
          <p:cNvPr id="12" name="Picture 11" descr="Screen Shot 2015-02-04 at 10.14.5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" y="4304309"/>
            <a:ext cx="3272997" cy="2447948"/>
          </a:xfrm>
          <a:prstGeom prst="rect">
            <a:avLst/>
          </a:prstGeom>
          <a:ln w="38100" cmpd="sng">
            <a:solidFill>
              <a:schemeClr val="accent2"/>
            </a:solidFill>
          </a:ln>
        </p:spPr>
      </p:pic>
      <p:pic>
        <p:nvPicPr>
          <p:cNvPr id="16" name="Picture 15" descr="Screen Shot 2015-02-04 at 14.22.1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3" r="12310"/>
          <a:stretch/>
        </p:blipFill>
        <p:spPr>
          <a:xfrm>
            <a:off x="4976627" y="4557369"/>
            <a:ext cx="3020284" cy="2194888"/>
          </a:xfrm>
          <a:prstGeom prst="rect">
            <a:avLst/>
          </a:prstGeom>
          <a:ln w="38100" cmpd="sng">
            <a:solidFill>
              <a:srgbClr val="008000"/>
            </a:solidFill>
          </a:ln>
        </p:spPr>
      </p:pic>
    </p:spTree>
    <p:extLst>
      <p:ext uri="{BB962C8B-B14F-4D97-AF65-F5344CB8AC3E}">
        <p14:creationId xmlns:p14="http://schemas.microsoft.com/office/powerpoint/2010/main" val="424321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19 at 18.0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16"/>
            <a:ext cx="9144000" cy="679958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3626688" y="2056521"/>
            <a:ext cx="2884010" cy="3916022"/>
          </a:xfrm>
          <a:custGeom>
            <a:avLst/>
            <a:gdLst>
              <a:gd name="connsiteX0" fmla="*/ 0 w 2884010"/>
              <a:gd name="connsiteY0" fmla="*/ 3916022 h 3916022"/>
              <a:gd name="connsiteX1" fmla="*/ 1289867 w 2884010"/>
              <a:gd name="connsiteY1" fmla="*/ 1045155 h 3916022"/>
              <a:gd name="connsiteX2" fmla="*/ 2884010 w 2884010"/>
              <a:gd name="connsiteY2" fmla="*/ 0 h 3916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4010" h="3916022">
                <a:moveTo>
                  <a:pt x="0" y="3916022"/>
                </a:moveTo>
                <a:cubicBezTo>
                  <a:pt x="404599" y="2806923"/>
                  <a:pt x="809199" y="1697825"/>
                  <a:pt x="1289867" y="1045155"/>
                </a:cubicBezTo>
                <a:cubicBezTo>
                  <a:pt x="1770535" y="392485"/>
                  <a:pt x="2327272" y="196242"/>
                  <a:pt x="2884010" y="0"/>
                </a:cubicBezTo>
              </a:path>
            </a:pathLst>
          </a:custGeom>
          <a:ln>
            <a:solidFill>
              <a:schemeClr val="accent2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486769" y="554749"/>
            <a:ext cx="846667" cy="1457713"/>
          </a:xfrm>
          <a:custGeom>
            <a:avLst/>
            <a:gdLst>
              <a:gd name="connsiteX0" fmla="*/ 0 w 846667"/>
              <a:gd name="connsiteY0" fmla="*/ 1457713 h 1457713"/>
              <a:gd name="connsiteX1" fmla="*/ 494975 w 846667"/>
              <a:gd name="connsiteY1" fmla="*/ 116072 h 1457713"/>
              <a:gd name="connsiteX2" fmla="*/ 846667 w 846667"/>
              <a:gd name="connsiteY2" fmla="*/ 70482 h 1457713"/>
              <a:gd name="connsiteX3" fmla="*/ 846667 w 846667"/>
              <a:gd name="connsiteY3" fmla="*/ 70482 h 145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1457713">
                <a:moveTo>
                  <a:pt x="0" y="1457713"/>
                </a:moveTo>
                <a:cubicBezTo>
                  <a:pt x="176932" y="902495"/>
                  <a:pt x="353864" y="347277"/>
                  <a:pt x="494975" y="116072"/>
                </a:cubicBezTo>
                <a:cubicBezTo>
                  <a:pt x="636086" y="-115133"/>
                  <a:pt x="846667" y="70482"/>
                  <a:pt x="846667" y="70482"/>
                </a:cubicBezTo>
                <a:lnTo>
                  <a:pt x="846667" y="70482"/>
                </a:lnTo>
              </a:path>
            </a:pathLst>
          </a:custGeom>
          <a:ln>
            <a:solidFill>
              <a:schemeClr val="accent6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6512821" y="1322103"/>
            <a:ext cx="885743" cy="709897"/>
          </a:xfrm>
          <a:custGeom>
            <a:avLst/>
            <a:gdLst>
              <a:gd name="connsiteX0" fmla="*/ 0 w 885743"/>
              <a:gd name="connsiteY0" fmla="*/ 709897 h 709897"/>
              <a:gd name="connsiteX1" fmla="*/ 358205 w 885743"/>
              <a:gd name="connsiteY1" fmla="*/ 208410 h 709897"/>
              <a:gd name="connsiteX2" fmla="*/ 885743 w 885743"/>
              <a:gd name="connsiteY2" fmla="*/ 0 h 709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743" h="709897">
                <a:moveTo>
                  <a:pt x="0" y="709897"/>
                </a:moveTo>
                <a:cubicBezTo>
                  <a:pt x="105290" y="518311"/>
                  <a:pt x="210581" y="326726"/>
                  <a:pt x="358205" y="208410"/>
                </a:cubicBezTo>
                <a:cubicBezTo>
                  <a:pt x="505829" y="90094"/>
                  <a:pt x="885743" y="0"/>
                  <a:pt x="885743" y="0"/>
                </a:cubicBezTo>
              </a:path>
            </a:pathLst>
          </a:custGeom>
          <a:ln>
            <a:solidFill>
              <a:srgbClr val="008000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670256" y="1676514"/>
            <a:ext cx="3836052" cy="563896"/>
          </a:xfrm>
          <a:custGeom>
            <a:avLst/>
            <a:gdLst>
              <a:gd name="connsiteX0" fmla="*/ 3836052 w 3836052"/>
              <a:gd name="connsiteY0" fmla="*/ 361999 h 563896"/>
              <a:gd name="connsiteX1" fmla="*/ 1953847 w 3836052"/>
              <a:gd name="connsiteY1" fmla="*/ 3794 h 563896"/>
              <a:gd name="connsiteX2" fmla="*/ 0 w 3836052"/>
              <a:gd name="connsiteY2" fmla="*/ 563896 h 563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6052" h="563896">
                <a:moveTo>
                  <a:pt x="3836052" y="361999"/>
                </a:moveTo>
                <a:cubicBezTo>
                  <a:pt x="3214620" y="166072"/>
                  <a:pt x="2593189" y="-29855"/>
                  <a:pt x="1953847" y="3794"/>
                </a:cubicBezTo>
                <a:cubicBezTo>
                  <a:pt x="1314505" y="37443"/>
                  <a:pt x="0" y="563896"/>
                  <a:pt x="0" y="563896"/>
                </a:cubicBezTo>
              </a:path>
            </a:pathLst>
          </a:custGeom>
          <a:ln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329540" y="1198359"/>
            <a:ext cx="228870" cy="794564"/>
          </a:xfrm>
          <a:custGeom>
            <a:avLst/>
            <a:gdLst>
              <a:gd name="connsiteX0" fmla="*/ 163742 w 228870"/>
              <a:gd name="connsiteY0" fmla="*/ 794564 h 794564"/>
              <a:gd name="connsiteX1" fmla="*/ 922 w 228870"/>
              <a:gd name="connsiteY1" fmla="*/ 455897 h 794564"/>
              <a:gd name="connsiteX2" fmla="*/ 228870 w 228870"/>
              <a:gd name="connsiteY2" fmla="*/ 0 h 79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870" h="794564">
                <a:moveTo>
                  <a:pt x="163742" y="794564"/>
                </a:moveTo>
                <a:cubicBezTo>
                  <a:pt x="76904" y="691444"/>
                  <a:pt x="-9933" y="588324"/>
                  <a:pt x="922" y="455897"/>
                </a:cubicBezTo>
                <a:cubicBezTo>
                  <a:pt x="11777" y="323470"/>
                  <a:pt x="228870" y="0"/>
                  <a:pt x="228870" y="0"/>
                </a:cubicBezTo>
              </a:path>
            </a:pathLst>
          </a:custGeom>
          <a:ln>
            <a:solidFill>
              <a:schemeClr val="tx1"/>
            </a:solidFill>
            <a:prstDash val="dash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8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6800"/>
            <a:ext cx="5875480" cy="3910949"/>
          </a:xfrm>
          <a:prstGeom prst="rect">
            <a:avLst/>
          </a:prstGeom>
        </p:spPr>
      </p:pic>
      <p:pic>
        <p:nvPicPr>
          <p:cNvPr id="6" name="Picture 5" descr="Screen Shot 2015-10-19 at 18.22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3"/>
            <a:ext cx="9144000" cy="2303017"/>
          </a:xfrm>
          <a:prstGeom prst="rect">
            <a:avLst/>
          </a:prstGeom>
        </p:spPr>
      </p:pic>
      <p:pic>
        <p:nvPicPr>
          <p:cNvPr id="7" name="Picture 6" descr="12038157_10206958243970783_1994737764726664058_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01" y="2306800"/>
            <a:ext cx="3690599" cy="2767949"/>
          </a:xfrm>
          <a:prstGeom prst="rect">
            <a:avLst/>
          </a:prstGeom>
        </p:spPr>
      </p:pic>
      <p:pic>
        <p:nvPicPr>
          <p:cNvPr id="8" name="Picture 7" descr="NRP-UEA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"/>
          <a:stretch/>
        </p:blipFill>
        <p:spPr>
          <a:xfrm>
            <a:off x="1543539" y="5817694"/>
            <a:ext cx="7502770" cy="915984"/>
          </a:xfrm>
          <a:prstGeom prst="rect">
            <a:avLst/>
          </a:prstGeom>
        </p:spPr>
      </p:pic>
      <p:pic>
        <p:nvPicPr>
          <p:cNvPr id="9" name="Picture 8" descr="gold-medal4-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72" y="260929"/>
            <a:ext cx="1634718" cy="2254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717" y="117231"/>
            <a:ext cx="1837592" cy="147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9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309</Words>
  <Application>Microsoft Macintosh PowerPoint</Application>
  <PresentationFormat>On-screen Show (4:3)</PresentationFormat>
  <Paragraphs>7</Paragraphs>
  <Slides>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Background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Pilar Moreno (TGAC)</dc:creator>
  <cp:lastModifiedBy>Pilar Moreno (TGAC)</cp:lastModifiedBy>
  <cp:revision>5</cp:revision>
  <dcterms:created xsi:type="dcterms:W3CDTF">2015-10-19T16:40:10Z</dcterms:created>
  <dcterms:modified xsi:type="dcterms:W3CDTF">2015-10-19T17:31:46Z</dcterms:modified>
</cp:coreProperties>
</file>